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2" roundtripDataSignature="AMtx7mjFP5BvWR1PRJZCMbeZH1hBOsbm2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customschemas.google.com/relationships/presentationmetadata" Target="metadata"/><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8b95726c5d_1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28b95726c5d_1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8b95726c5d_1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8b95726c5d_1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28b95726c5d_1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8b95726c5d_1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8b95726c5d_1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28b95726c5d_1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8b95726c5d_1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8b95726c5d_1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g28b95726c5d_1_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8b95726c5d_1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8b95726c5d_1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28b95726c5d_1_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8b95726c5d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8b95726c5d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g28b95726c5d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8b95726c5d_1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8b95726c5d_1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28b95726c5d_1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8b95726c5d_1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28b95726c5d_1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3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3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7" name="Google Shape;37;p3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8" name="Google Shape;38;p3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3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3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3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6" name="Google Shape;46;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3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8"/>
          <p:cNvSpPr/>
          <p:nvPr>
            <p:ph idx="2" type="pic"/>
          </p:nvPr>
        </p:nvSpPr>
        <p:spPr>
          <a:xfrm>
            <a:off x="1792288" y="612775"/>
            <a:ext cx="5486400" cy="4114800"/>
          </a:xfrm>
          <a:prstGeom prst="rect">
            <a:avLst/>
          </a:prstGeom>
          <a:noFill/>
          <a:ln>
            <a:noFill/>
          </a:ln>
        </p:spPr>
      </p:sp>
      <p:sp>
        <p:nvSpPr>
          <p:cNvPr id="68" name="Google Shape;68;p3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gif"/><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www.perceptualedge.com/articles/visual_business_intelligence/building_insight_with_bricks.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hyperlink" Target="https://journals.plos.org/plosone/article/figure?id=10.1371/journal.pone.0030405.g00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hyperlink" Target="http://www.nytimes.com/interactive/2012/09/06/us/politics/convention-word-counts.html?_r=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hyperlink" Target="http://vizwiz.blogspot.com/2013/02/improving-wsj-historical-us.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jpg"/><Relationship Id="rId4" Type="http://schemas.openxmlformats.org/officeDocument/2006/relationships/hyperlink" Target="https://drive.google.com/file/d/1SnPqP-6DawMVTbAzEOB_bmrE9IdJQCew/view?usp=drive_lin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hyperlink" Target="https://drive.google.com/file/d/1klFjn_l8yzxHYnBz1CnvznqU2dPNBKCg/view?usp=drive_link"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hyperlink" Target="https://davetroy.medium.com/is-population-density-the-key-to-understanding-voting-behavior-191acc302a2b"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hyperlink" Target="https://drive.google.com/file/d/19bticGT7gsMLiId8w5mBqplaRo5gGVV9/view?usp=sharing" TargetMode="Externa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www.nytimes.com/interactive/2012/12/30/multimedia/2012-the-year-in-graphics.html" TargetMode="External"/><Relationship Id="rId4" Type="http://schemas.openxmlformats.org/officeDocument/2006/relationships/hyperlink" Target="http://www.nytimes.com/newsgraphics/2013/12/30/year-in-interactive-storytelling/" TargetMode="External"/><Relationship Id="rId5" Type="http://schemas.openxmlformats.org/officeDocument/2006/relationships/hyperlink" Target="http://www.nytimes.com/upsho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hyperlink" Target="https://drive.google.com/file/d/19bticGT7gsMLiId8w5mBqplaRo5gGVV9/view?usp=drive_lin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hyperlink" Target="https://drive.google.com/file/d/1klFjn_l8yzxHYnBz1CnvznqU2dPNBKCg/view?usp=drive_lin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Lecture 3</a:t>
            </a:r>
            <a:endParaRPr/>
          </a:p>
        </p:txBody>
      </p:sp>
      <p:sp>
        <p:nvSpPr>
          <p:cNvPr id="89" name="Google Shape;89;p1"/>
          <p:cNvSpPr txBox="1"/>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None/>
            </a:pPr>
            <a:r>
              <a:rPr lang="en-US" sz="3200">
                <a:solidFill>
                  <a:srgbClr val="888888"/>
                </a:solidFill>
                <a:latin typeface="Calibri"/>
                <a:ea typeface="Calibri"/>
                <a:cs typeface="Calibri"/>
                <a:sym typeface="Calibri"/>
              </a:rPr>
              <a:t>STAT 451 VISUALIZING DATA</a:t>
            </a:r>
            <a:endParaRPr sz="3200">
              <a:solidFill>
                <a:srgbClr val="888888"/>
              </a:solidFill>
              <a:latin typeface="Calibri"/>
              <a:ea typeface="Calibri"/>
              <a:cs typeface="Calibri"/>
              <a:sym typeface="Calibri"/>
            </a:endParaRPr>
          </a:p>
          <a:p>
            <a:pPr indent="0" lvl="0" marL="0" rtl="0" algn="ctr">
              <a:spcBef>
                <a:spcPts val="640"/>
              </a:spcBef>
              <a:spcAft>
                <a:spcPts val="0"/>
              </a:spcAft>
              <a:buNone/>
            </a:pPr>
            <a:r>
              <a:rPr lang="en-US" sz="3200">
                <a:solidFill>
                  <a:srgbClr val="888888"/>
                </a:solidFill>
                <a:latin typeface="Calibri"/>
                <a:ea typeface="Calibri"/>
                <a:cs typeface="Calibri"/>
                <a:sym typeface="Calibri"/>
              </a:rPr>
              <a:t>Fall 2023</a:t>
            </a:r>
            <a:endParaRPr sz="3200">
              <a:solidFill>
                <a:srgbClr val="888888"/>
              </a:solidFill>
              <a:latin typeface="Calibri"/>
              <a:ea typeface="Calibri"/>
              <a:cs typeface="Calibri"/>
              <a:sym typeface="Calibri"/>
            </a:endParaRPr>
          </a:p>
        </p:txBody>
      </p:sp>
      <p:sp>
        <p:nvSpPr>
          <p:cNvPr id="90" name="Google Shape;90;p1"/>
          <p:cNvSpPr txBox="1"/>
          <p:nvPr/>
        </p:nvSpPr>
        <p:spPr>
          <a:xfrm>
            <a:off x="266700" y="6515100"/>
            <a:ext cx="86202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Many thanks to Prof. Abel Rodriguez, many slides from this course are adapted from his data visualization class.</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8b95726c5d_1_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Multidimensional/Unidimensional	</a:t>
            </a:r>
            <a:endParaRPr/>
          </a:p>
        </p:txBody>
      </p:sp>
      <p:sp>
        <p:nvSpPr>
          <p:cNvPr id="170" name="Google Shape;170;g28b95726c5d_1_21"/>
          <p:cNvSpPr txBox="1"/>
          <p:nvPr>
            <p:ph idx="2" type="body"/>
          </p:nvPr>
        </p:nvSpPr>
        <p:spPr>
          <a:xfrm>
            <a:off x="566476" y="1600200"/>
            <a:ext cx="8229600" cy="4526100"/>
          </a:xfrm>
          <a:prstGeom prst="rect">
            <a:avLst/>
          </a:prstGeom>
          <a:noFill/>
          <a:ln>
            <a:noFill/>
          </a:ln>
        </p:spPr>
        <p:txBody>
          <a:bodyPr anchorCtr="0" anchor="t" bIns="45700" lIns="91425" spcFirstLastPara="1" rIns="91425" wrap="square" tIns="45700">
            <a:normAutofit/>
          </a:bodyPr>
          <a:lstStyle/>
          <a:p>
            <a:pPr indent="-431800" lvl="0" marL="457200" rtl="0" algn="l">
              <a:spcBef>
                <a:spcPts val="0"/>
              </a:spcBef>
              <a:spcAft>
                <a:spcPts val="0"/>
              </a:spcAft>
              <a:buSzPts val="3200"/>
              <a:buChar char="•"/>
            </a:pPr>
            <a:r>
              <a:rPr lang="en-US" sz="3200"/>
              <a:t>Multidimensional, in the sense that it lets you explore the data in different ways:</a:t>
            </a:r>
            <a:endParaRPr sz="3200"/>
          </a:p>
          <a:p>
            <a:pPr indent="-431800" lvl="1" marL="914400" rtl="0" algn="l">
              <a:spcBef>
                <a:spcPts val="480"/>
              </a:spcBef>
              <a:spcAft>
                <a:spcPts val="0"/>
              </a:spcAft>
              <a:buSzPts val="3200"/>
              <a:buChar char="–"/>
            </a:pPr>
            <a:r>
              <a:rPr lang="en-US" sz="3200"/>
              <a:t>Accurately compare unemployment levels in different regions of Spain.</a:t>
            </a:r>
            <a:endParaRPr sz="3200"/>
          </a:p>
          <a:p>
            <a:pPr indent="-431800" lvl="1" marL="914400" rtl="0" algn="l">
              <a:spcBef>
                <a:spcPts val="480"/>
              </a:spcBef>
              <a:spcAft>
                <a:spcPts val="0"/>
              </a:spcAft>
              <a:buSzPts val="3200"/>
              <a:buChar char="–"/>
            </a:pPr>
            <a:r>
              <a:rPr lang="en-US" sz="3200"/>
              <a:t>Understand spatial patterns of unemployment.</a:t>
            </a:r>
            <a:endParaRPr sz="3200"/>
          </a:p>
          <a:p>
            <a:pPr indent="0" lvl="0" marL="0" rtl="0" algn="l">
              <a:spcBef>
                <a:spcPts val="0"/>
              </a:spcBef>
              <a:spcAft>
                <a:spcPts val="0"/>
              </a:spcAft>
              <a:buNone/>
            </a:pPr>
            <a:r>
              <a:t/>
            </a:r>
            <a:endParaRPr sz="3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Density/Lightness</a:t>
            </a:r>
            <a:endParaRPr/>
          </a:p>
        </p:txBody>
      </p:sp>
      <p:sp>
        <p:nvSpPr>
          <p:cNvPr id="176" name="Google Shape;176;p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Amount of information it displays vs. the amount of ink/space it uses.</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An extremely dense infographic</a:t>
            </a:r>
            <a:endParaRPr/>
          </a:p>
        </p:txBody>
      </p:sp>
      <p:pic>
        <p:nvPicPr>
          <p:cNvPr descr="megabeer.jpg" id="182" name="Google Shape;182;p8"/>
          <p:cNvPicPr preferRelativeResize="0"/>
          <p:nvPr>
            <p:ph idx="1" type="body"/>
          </p:nvPr>
        </p:nvPicPr>
        <p:blipFill rotWithShape="1">
          <a:blip r:embed="rId3">
            <a:alphaModFix/>
          </a:blip>
          <a:srcRect b="0" l="-8843" r="-8843" t="0"/>
          <a:stretch/>
        </p:blipFill>
        <p:spPr>
          <a:xfrm>
            <a:off x="457200" y="1600200"/>
            <a:ext cx="8229600" cy="45259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Functionality/Decoration</a:t>
            </a:r>
            <a:endParaRPr/>
          </a:p>
        </p:txBody>
      </p:sp>
      <p:sp>
        <p:nvSpPr>
          <p:cNvPr id="188" name="Google Shape;188;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How many element not directly used to enhance comprehension are being included  in the visualization?</a:t>
            </a:r>
            <a:endParaRPr/>
          </a:p>
          <a:p>
            <a:pPr indent="-342900" lvl="0" marL="342900" rtl="0" algn="l">
              <a:spcBef>
                <a:spcPts val="640"/>
              </a:spcBef>
              <a:spcAft>
                <a:spcPts val="0"/>
              </a:spcAft>
              <a:buClr>
                <a:schemeClr val="dk1"/>
              </a:buClr>
              <a:buSzPts val="3200"/>
              <a:buChar char="•"/>
            </a:pPr>
            <a:r>
              <a:rPr lang="en-US"/>
              <a:t>Related to density/lightness:  More decoration typically makes the graph denser too, but not necessarily.</a:t>
            </a:r>
            <a:endParaRPr/>
          </a:p>
          <a:p>
            <a:pPr indent="-342900" lvl="0" marL="342900" rtl="0" algn="l">
              <a:spcBef>
                <a:spcPts val="640"/>
              </a:spcBef>
              <a:spcAft>
                <a:spcPts val="0"/>
              </a:spcAft>
              <a:buClr>
                <a:schemeClr val="dk1"/>
              </a:buClr>
              <a:buSzPts val="3200"/>
              <a:buChar char="•"/>
            </a:pPr>
            <a:r>
              <a:rPr lang="en-US"/>
              <a:t>Decoration can interfere with the information in a chart if not handled well.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Highly decorative graphs</a:t>
            </a:r>
            <a:endParaRPr/>
          </a:p>
        </p:txBody>
      </p:sp>
      <p:sp>
        <p:nvSpPr>
          <p:cNvPr id="195" name="Google Shape;195;p1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b="0" lang="en-US"/>
              <a:t>Relatively light!</a:t>
            </a:r>
            <a:endParaRPr/>
          </a:p>
        </p:txBody>
      </p:sp>
      <p:pic>
        <p:nvPicPr>
          <p:cNvPr descr="bert.energy.gif" id="196" name="Google Shape;196;p10"/>
          <p:cNvPicPr preferRelativeResize="0"/>
          <p:nvPr>
            <p:ph idx="2" type="body"/>
          </p:nvPr>
        </p:nvPicPr>
        <p:blipFill rotWithShape="1">
          <a:blip r:embed="rId3">
            <a:alphaModFix/>
          </a:blip>
          <a:srcRect b="-10754" l="0" r="0" t="-10754"/>
          <a:stretch/>
        </p:blipFill>
        <p:spPr>
          <a:xfrm>
            <a:off x="457200" y="2174875"/>
            <a:ext cx="4040188" cy="3951288"/>
          </a:xfrm>
          <a:prstGeom prst="rect">
            <a:avLst/>
          </a:prstGeom>
          <a:noFill/>
          <a:ln>
            <a:noFill/>
          </a:ln>
        </p:spPr>
      </p:pic>
      <p:sp>
        <p:nvSpPr>
          <p:cNvPr id="197" name="Google Shape;197;p1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b="0" lang="en-US"/>
              <a:t>Relatively dense!</a:t>
            </a:r>
            <a:endParaRPr/>
          </a:p>
        </p:txBody>
      </p:sp>
      <p:pic>
        <p:nvPicPr>
          <p:cNvPr descr="toysandgames.png" id="198" name="Google Shape;198;p10"/>
          <p:cNvPicPr preferRelativeResize="0"/>
          <p:nvPr>
            <p:ph idx="4" type="body"/>
          </p:nvPr>
        </p:nvPicPr>
        <p:blipFill rotWithShape="1">
          <a:blip r:embed="rId4">
            <a:alphaModFix/>
          </a:blip>
          <a:srcRect b="0" l="-8615" r="-8615" t="0"/>
          <a:stretch/>
        </p:blipFill>
        <p:spPr>
          <a:xfrm>
            <a:off x="4645025" y="2174875"/>
            <a:ext cx="4041775" cy="3951288"/>
          </a:xfrm>
          <a:prstGeom prst="rect">
            <a:avLst/>
          </a:prstGeom>
          <a:noFill/>
          <a:ln>
            <a:noFill/>
          </a:ln>
        </p:spPr>
      </p:pic>
      <p:sp>
        <p:nvSpPr>
          <p:cNvPr id="199" name="Google Shape;199;p10"/>
          <p:cNvSpPr txBox="1"/>
          <p:nvPr/>
        </p:nvSpPr>
        <p:spPr>
          <a:xfrm>
            <a:off x="457200" y="6285074"/>
            <a:ext cx="30522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Nigel Holmes for the Bertelsmann Foundation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Density/Lightness and</a:t>
            </a:r>
            <a:br>
              <a:rPr lang="en-US"/>
            </a:br>
            <a:r>
              <a:rPr lang="en-US"/>
              <a:t>Functionality/Decoration</a:t>
            </a:r>
            <a:endParaRPr/>
          </a:p>
        </p:txBody>
      </p:sp>
      <p:sp>
        <p:nvSpPr>
          <p:cNvPr id="205" name="Google Shape;205;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Minimalists like Tufte and Few would argue that graphs need to both light and functional.</a:t>
            </a:r>
            <a:endParaRPr/>
          </a:p>
          <a:p>
            <a:pPr indent="-342900" lvl="0" marL="342900" rtl="0" algn="l">
              <a:spcBef>
                <a:spcPts val="640"/>
              </a:spcBef>
              <a:spcAft>
                <a:spcPts val="0"/>
              </a:spcAft>
              <a:buClr>
                <a:schemeClr val="dk1"/>
              </a:buClr>
              <a:buSzPts val="3200"/>
              <a:buChar char="•"/>
            </a:pPr>
            <a:r>
              <a:rPr lang="en-US"/>
              <a:t>Art designers such as Holmes would argue that decoration is important and you can somewhat sacrifice lightness … as long as you don’t overdo it.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Originality/Familiarity</a:t>
            </a:r>
            <a:endParaRPr/>
          </a:p>
        </p:txBody>
      </p:sp>
      <p:sp>
        <p:nvSpPr>
          <p:cNvPr id="211" name="Google Shape;211;p12"/>
          <p:cNvSpPr txBox="1"/>
          <p:nvPr>
            <p:ph idx="1" type="body"/>
          </p:nvPr>
        </p:nvSpPr>
        <p:spPr>
          <a:xfrm>
            <a:off x="457200" y="1600200"/>
            <a:ext cx="8229600" cy="489809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Some graphic forms have become very common, and pretty much every audience will be familiar with them:</a:t>
            </a:r>
            <a:endParaRPr/>
          </a:p>
          <a:p>
            <a:pPr indent="-285750" lvl="1" marL="742950" rtl="0" algn="l">
              <a:spcBef>
                <a:spcPts val="560"/>
              </a:spcBef>
              <a:spcAft>
                <a:spcPts val="0"/>
              </a:spcAft>
              <a:buClr>
                <a:schemeClr val="dk1"/>
              </a:buClr>
              <a:buSzPts val="2800"/>
              <a:buChar char="–"/>
            </a:pPr>
            <a:r>
              <a:rPr lang="en-US"/>
              <a:t>Bar charts, lines charts, pie charts, scatter plots, …</a:t>
            </a:r>
            <a:endParaRPr/>
          </a:p>
          <a:p>
            <a:pPr indent="-342900" lvl="0" marL="342900" rtl="0" algn="l">
              <a:spcBef>
                <a:spcPts val="640"/>
              </a:spcBef>
              <a:spcAft>
                <a:spcPts val="0"/>
              </a:spcAft>
              <a:buClr>
                <a:schemeClr val="dk1"/>
              </a:buClr>
              <a:buSzPts val="3200"/>
              <a:buChar char="•"/>
            </a:pPr>
            <a:r>
              <a:rPr lang="en-US"/>
              <a:t>Other graphics are known only to specialists</a:t>
            </a:r>
            <a:endParaRPr/>
          </a:p>
          <a:p>
            <a:pPr indent="-285750" lvl="1" marL="742950" rtl="0" algn="l">
              <a:spcBef>
                <a:spcPts val="560"/>
              </a:spcBef>
              <a:spcAft>
                <a:spcPts val="0"/>
              </a:spcAft>
              <a:buClr>
                <a:schemeClr val="dk1"/>
              </a:buClr>
              <a:buSzPts val="2800"/>
              <a:buChar char="–"/>
            </a:pPr>
            <a:r>
              <a:rPr lang="en-US"/>
              <a:t>Box plots, ternary plots, stream graphs, ….</a:t>
            </a:r>
            <a:endParaRPr/>
          </a:p>
          <a:p>
            <a:pPr indent="-342900" lvl="0" marL="342900" rtl="0" algn="l">
              <a:spcBef>
                <a:spcPts val="640"/>
              </a:spcBef>
              <a:spcAft>
                <a:spcPts val="0"/>
              </a:spcAft>
              <a:buClr>
                <a:schemeClr val="dk1"/>
              </a:buClr>
              <a:buSzPts val="3200"/>
              <a:buChar char="•"/>
            </a:pPr>
            <a:r>
              <a:rPr lang="en-US"/>
              <a:t>You might want to invent your own type of visualization!</a:t>
            </a:r>
            <a:endParaRPr/>
          </a:p>
        </p:txBody>
      </p:sp>
      <p:sp>
        <p:nvSpPr>
          <p:cNvPr id="212" name="Google Shape;212;p12"/>
          <p:cNvSpPr txBox="1"/>
          <p:nvPr/>
        </p:nvSpPr>
        <p:spPr>
          <a:xfrm>
            <a:off x="1052558" y="6312601"/>
            <a:ext cx="6699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r:id="rId3">
                  <a:extLst>
                    <a:ext uri="{A12FA001-AC4F-418D-AE19-62706E023703}">
                      <ahyp:hlinkClr val="tx"/>
                    </a:ext>
                  </a:extLst>
                </a:hlinkClick>
              </a:rPr>
              <a:t>http://www.perceptualedge.com/articles/visual_business_intelligence/building_insight_with_bricks.pdf</a:t>
            </a:r>
            <a:endParaRPr sz="12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Examples of somewhat uncommon graphs</a:t>
            </a:r>
            <a:endParaRPr/>
          </a:p>
        </p:txBody>
      </p:sp>
      <p:sp>
        <p:nvSpPr>
          <p:cNvPr id="218" name="Google Shape;218;p1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b="0" lang="en-US"/>
              <a:t>Ternary plot</a:t>
            </a:r>
            <a:endParaRPr/>
          </a:p>
        </p:txBody>
      </p:sp>
      <p:sp>
        <p:nvSpPr>
          <p:cNvPr id="219" name="Google Shape;219;p1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b="0" lang="en-US"/>
              <a:t>Boxplot</a:t>
            </a:r>
            <a:endParaRPr/>
          </a:p>
        </p:txBody>
      </p:sp>
      <p:pic>
        <p:nvPicPr>
          <p:cNvPr descr="boxplot_pfactor_degree.pdf" id="220" name="Google Shape;220;p13"/>
          <p:cNvPicPr preferRelativeResize="0"/>
          <p:nvPr>
            <p:ph idx="4" type="body"/>
          </p:nvPr>
        </p:nvPicPr>
        <p:blipFill rotWithShape="1">
          <a:blip r:embed="rId3">
            <a:alphaModFix/>
          </a:blip>
          <a:srcRect b="0" l="-1145" r="-1145" t="0"/>
          <a:stretch/>
        </p:blipFill>
        <p:spPr>
          <a:xfrm>
            <a:off x="4645025" y="2174875"/>
            <a:ext cx="4041775" cy="3951288"/>
          </a:xfrm>
          <a:prstGeom prst="rect">
            <a:avLst/>
          </a:prstGeom>
          <a:noFill/>
          <a:ln>
            <a:noFill/>
          </a:ln>
        </p:spPr>
      </p:pic>
      <p:pic>
        <p:nvPicPr>
          <p:cNvPr descr="accessbydept_0911.pdf" id="221" name="Google Shape;221;p13"/>
          <p:cNvPicPr preferRelativeResize="0"/>
          <p:nvPr>
            <p:ph idx="2" type="body"/>
          </p:nvPr>
        </p:nvPicPr>
        <p:blipFill rotWithShape="1">
          <a:blip r:embed="rId4">
            <a:alphaModFix/>
          </a:blip>
          <a:srcRect b="0" l="-1125" r="-1125" t="0"/>
          <a:stretch/>
        </p:blipFill>
        <p:spPr>
          <a:xfrm>
            <a:off x="457200" y="2174875"/>
            <a:ext cx="4040188" cy="39512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Examples of somewhat uncommon graphs</a:t>
            </a:r>
            <a:endParaRPr/>
          </a:p>
        </p:txBody>
      </p:sp>
      <p:pic>
        <p:nvPicPr>
          <p:cNvPr descr="stream_tweeter.jpg" id="227" name="Google Shape;227;p14"/>
          <p:cNvPicPr preferRelativeResize="0"/>
          <p:nvPr>
            <p:ph idx="1" type="body"/>
          </p:nvPr>
        </p:nvPicPr>
        <p:blipFill rotWithShape="1">
          <a:blip r:embed="rId3">
            <a:alphaModFix/>
          </a:blip>
          <a:srcRect b="-9555" l="0" r="0" t="-9556"/>
          <a:stretch/>
        </p:blipFill>
        <p:spPr>
          <a:xfrm>
            <a:off x="457200" y="1600200"/>
            <a:ext cx="8229600" cy="4525963"/>
          </a:xfrm>
          <a:prstGeom prst="rect">
            <a:avLst/>
          </a:prstGeom>
          <a:noFill/>
          <a:ln>
            <a:noFill/>
          </a:ln>
        </p:spPr>
      </p:pic>
      <p:sp>
        <p:nvSpPr>
          <p:cNvPr id="228" name="Google Shape;228;p14"/>
          <p:cNvSpPr txBox="1"/>
          <p:nvPr/>
        </p:nvSpPr>
        <p:spPr>
          <a:xfrm>
            <a:off x="457200" y="1764783"/>
            <a:ext cx="1731685" cy="437343"/>
          </a:xfrm>
          <a:prstGeom prst="rect">
            <a:avLst/>
          </a:prstGeom>
          <a:noFill/>
          <a:ln>
            <a:noFill/>
          </a:ln>
        </p:spPr>
        <p:txBody>
          <a:bodyPr anchorCtr="0" anchor="t" bIns="45700" lIns="91425" spcFirstLastPara="1" rIns="91425" wrap="square" tIns="45700">
            <a:normAutofit lnSpcReduction="10000"/>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Calibri"/>
                <a:ea typeface="Calibri"/>
                <a:cs typeface="Calibri"/>
                <a:sym typeface="Calibri"/>
              </a:rPr>
              <a:t>Stream plot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8b95726c5d_1_29"/>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Originality/Familiarity</a:t>
            </a:r>
            <a:endParaRPr/>
          </a:p>
        </p:txBody>
      </p:sp>
      <p:pic>
        <p:nvPicPr>
          <p:cNvPr id="235" name="Google Shape;235;g28b95726c5d_1_29"/>
          <p:cNvPicPr preferRelativeResize="0"/>
          <p:nvPr/>
        </p:nvPicPr>
        <p:blipFill>
          <a:blip r:embed="rId3">
            <a:alphaModFix/>
          </a:blip>
          <a:stretch>
            <a:fillRect/>
          </a:stretch>
        </p:blipFill>
        <p:spPr>
          <a:xfrm>
            <a:off x="152400" y="1570038"/>
            <a:ext cx="8839199" cy="4270928"/>
          </a:xfrm>
          <a:prstGeom prst="rect">
            <a:avLst/>
          </a:prstGeom>
          <a:noFill/>
          <a:ln>
            <a:noFill/>
          </a:ln>
        </p:spPr>
      </p:pic>
      <p:sp>
        <p:nvSpPr>
          <p:cNvPr id="236" name="Google Shape;236;g28b95726c5d_1_29"/>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Graph from Alberto Cairo, The functional art, Figure 3.10.</a:t>
            </a:r>
            <a:endParaRPr>
              <a:latin typeface="Calibri"/>
              <a:ea typeface="Calibri"/>
              <a:cs typeface="Calibri"/>
              <a:sym typeface="Calibri"/>
            </a:endParaRPr>
          </a:p>
        </p:txBody>
      </p:sp>
      <p:sp>
        <p:nvSpPr>
          <p:cNvPr id="237" name="Google Shape;237;g28b95726c5d_1_29"/>
          <p:cNvSpPr txBox="1"/>
          <p:nvPr/>
        </p:nvSpPr>
        <p:spPr>
          <a:xfrm>
            <a:off x="2328300" y="5925975"/>
            <a:ext cx="66633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4"/>
              </a:rPr>
              <a:t>https://journals.plos.org/plosone/article/figure?id=10.1371/journal.pone.0030405.g001</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visualization wheel</a:t>
            </a:r>
            <a:endParaRPr/>
          </a:p>
        </p:txBody>
      </p:sp>
      <p:cxnSp>
        <p:nvCxnSpPr>
          <p:cNvPr id="96" name="Google Shape;96;p2"/>
          <p:cNvCxnSpPr/>
          <p:nvPr/>
        </p:nvCxnSpPr>
        <p:spPr>
          <a:xfrm>
            <a:off x="2634770" y="3445044"/>
            <a:ext cx="3742724" cy="986228"/>
          </a:xfrm>
          <a:prstGeom prst="straightConnector1">
            <a:avLst/>
          </a:prstGeom>
          <a:noFill/>
          <a:ln cap="flat" cmpd="sng" w="25400">
            <a:solidFill>
              <a:schemeClr val="dk1"/>
            </a:solidFill>
            <a:prstDash val="solid"/>
            <a:round/>
            <a:headEnd len="sm" w="sm" type="none"/>
            <a:tailEnd len="sm" w="sm" type="none"/>
          </a:ln>
        </p:spPr>
      </p:cxnSp>
      <p:cxnSp>
        <p:nvCxnSpPr>
          <p:cNvPr id="97" name="Google Shape;97;p2"/>
          <p:cNvCxnSpPr/>
          <p:nvPr/>
        </p:nvCxnSpPr>
        <p:spPr>
          <a:xfrm flipH="1" rot="5400000">
            <a:off x="2645297" y="3431527"/>
            <a:ext cx="3742724" cy="986228"/>
          </a:xfrm>
          <a:prstGeom prst="straightConnector1">
            <a:avLst/>
          </a:prstGeom>
          <a:noFill/>
          <a:ln cap="flat" cmpd="sng" w="25400">
            <a:solidFill>
              <a:schemeClr val="dk1"/>
            </a:solidFill>
            <a:prstDash val="solid"/>
            <a:round/>
            <a:headEnd len="sm" w="sm" type="none"/>
            <a:tailEnd len="sm" w="sm" type="none"/>
          </a:ln>
        </p:spPr>
      </p:cxnSp>
      <p:cxnSp>
        <p:nvCxnSpPr>
          <p:cNvPr id="98" name="Google Shape;98;p2"/>
          <p:cNvCxnSpPr/>
          <p:nvPr/>
        </p:nvCxnSpPr>
        <p:spPr>
          <a:xfrm rot="10800000">
            <a:off x="3156194" y="2574709"/>
            <a:ext cx="2713385" cy="2713386"/>
          </a:xfrm>
          <a:prstGeom prst="straightConnector1">
            <a:avLst/>
          </a:prstGeom>
          <a:noFill/>
          <a:ln cap="flat" cmpd="sng" w="25400">
            <a:solidFill>
              <a:schemeClr val="dk1"/>
            </a:solidFill>
            <a:prstDash val="solid"/>
            <a:round/>
            <a:headEnd len="sm" w="sm" type="none"/>
            <a:tailEnd len="sm" w="sm" type="none"/>
          </a:ln>
        </p:spPr>
      </p:cxnSp>
      <p:cxnSp>
        <p:nvCxnSpPr>
          <p:cNvPr id="99" name="Google Shape;99;p2"/>
          <p:cNvCxnSpPr/>
          <p:nvPr/>
        </p:nvCxnSpPr>
        <p:spPr>
          <a:xfrm flipH="1">
            <a:off x="2638543" y="3445044"/>
            <a:ext cx="3742724" cy="986228"/>
          </a:xfrm>
          <a:prstGeom prst="straightConnector1">
            <a:avLst/>
          </a:prstGeom>
          <a:noFill/>
          <a:ln cap="flat" cmpd="sng" w="25400">
            <a:solidFill>
              <a:schemeClr val="dk1"/>
            </a:solidFill>
            <a:prstDash val="solid"/>
            <a:round/>
            <a:headEnd len="sm" w="sm" type="none"/>
            <a:tailEnd len="sm" w="sm" type="none"/>
          </a:ln>
        </p:spPr>
      </p:cxnSp>
      <p:cxnSp>
        <p:nvCxnSpPr>
          <p:cNvPr id="100" name="Google Shape;100;p2"/>
          <p:cNvCxnSpPr/>
          <p:nvPr/>
        </p:nvCxnSpPr>
        <p:spPr>
          <a:xfrm rot="-5400000">
            <a:off x="2649070" y="3431527"/>
            <a:ext cx="3742724" cy="986228"/>
          </a:xfrm>
          <a:prstGeom prst="straightConnector1">
            <a:avLst/>
          </a:prstGeom>
          <a:noFill/>
          <a:ln cap="flat" cmpd="sng" w="25400">
            <a:solidFill>
              <a:schemeClr val="dk1"/>
            </a:solidFill>
            <a:prstDash val="solid"/>
            <a:round/>
            <a:headEnd len="sm" w="sm" type="none"/>
            <a:tailEnd len="sm" w="sm" type="none"/>
          </a:ln>
        </p:spPr>
      </p:cxnSp>
      <p:cxnSp>
        <p:nvCxnSpPr>
          <p:cNvPr id="101" name="Google Shape;101;p2"/>
          <p:cNvCxnSpPr/>
          <p:nvPr/>
        </p:nvCxnSpPr>
        <p:spPr>
          <a:xfrm flipH="1" rot="10800000">
            <a:off x="3159967" y="2574709"/>
            <a:ext cx="2713385" cy="2713386"/>
          </a:xfrm>
          <a:prstGeom prst="straightConnector1">
            <a:avLst/>
          </a:prstGeom>
          <a:noFill/>
          <a:ln cap="flat" cmpd="sng" w="25400">
            <a:solidFill>
              <a:schemeClr val="dk1"/>
            </a:solidFill>
            <a:prstDash val="solid"/>
            <a:round/>
            <a:headEnd len="sm" w="sm" type="none"/>
            <a:tailEnd len="sm" w="sm" type="none"/>
          </a:ln>
        </p:spPr>
      </p:cxnSp>
      <p:sp>
        <p:nvSpPr>
          <p:cNvPr id="102" name="Google Shape;102;p2"/>
          <p:cNvSpPr txBox="1"/>
          <p:nvPr/>
        </p:nvSpPr>
        <p:spPr>
          <a:xfrm>
            <a:off x="3616990" y="1756060"/>
            <a:ext cx="62068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Density</a:t>
            </a:r>
            <a:endParaRPr/>
          </a:p>
        </p:txBody>
      </p:sp>
      <p:sp>
        <p:nvSpPr>
          <p:cNvPr id="103" name="Google Shape;103;p2"/>
          <p:cNvSpPr txBox="1"/>
          <p:nvPr/>
        </p:nvSpPr>
        <p:spPr>
          <a:xfrm>
            <a:off x="4671973" y="1758329"/>
            <a:ext cx="133882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Multidimensionality</a:t>
            </a:r>
            <a:endParaRPr/>
          </a:p>
        </p:txBody>
      </p:sp>
      <p:sp>
        <p:nvSpPr>
          <p:cNvPr id="104" name="Google Shape;104;p2"/>
          <p:cNvSpPr txBox="1"/>
          <p:nvPr/>
        </p:nvSpPr>
        <p:spPr>
          <a:xfrm>
            <a:off x="5717423" y="2277652"/>
            <a:ext cx="77592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Originality</a:t>
            </a:r>
            <a:endParaRPr/>
          </a:p>
        </p:txBody>
      </p:sp>
      <p:sp>
        <p:nvSpPr>
          <p:cNvPr id="105" name="Google Shape;105;p2"/>
          <p:cNvSpPr txBox="1"/>
          <p:nvPr/>
        </p:nvSpPr>
        <p:spPr>
          <a:xfrm>
            <a:off x="6257785" y="3132571"/>
            <a:ext cx="63350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Novelty</a:t>
            </a:r>
            <a:endParaRPr/>
          </a:p>
        </p:txBody>
      </p:sp>
      <p:sp>
        <p:nvSpPr>
          <p:cNvPr id="106" name="Google Shape;106;p2"/>
          <p:cNvSpPr txBox="1"/>
          <p:nvPr/>
        </p:nvSpPr>
        <p:spPr>
          <a:xfrm>
            <a:off x="2480836" y="2315415"/>
            <a:ext cx="92845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Functionality</a:t>
            </a:r>
            <a:endParaRPr/>
          </a:p>
        </p:txBody>
      </p:sp>
      <p:sp>
        <p:nvSpPr>
          <p:cNvPr id="107" name="Google Shape;107;p2"/>
          <p:cNvSpPr txBox="1"/>
          <p:nvPr/>
        </p:nvSpPr>
        <p:spPr>
          <a:xfrm>
            <a:off x="2016606" y="3146081"/>
            <a:ext cx="84631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Abstraction</a:t>
            </a:r>
            <a:endParaRPr/>
          </a:p>
        </p:txBody>
      </p:sp>
      <p:sp>
        <p:nvSpPr>
          <p:cNvPr id="108" name="Google Shape;108;p2"/>
          <p:cNvSpPr txBox="1"/>
          <p:nvPr/>
        </p:nvSpPr>
        <p:spPr>
          <a:xfrm>
            <a:off x="6190225" y="4446828"/>
            <a:ext cx="76621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Figuration</a:t>
            </a:r>
            <a:endParaRPr/>
          </a:p>
        </p:txBody>
      </p:sp>
      <p:sp>
        <p:nvSpPr>
          <p:cNvPr id="109" name="Google Shape;109;p2"/>
          <p:cNvSpPr txBox="1"/>
          <p:nvPr/>
        </p:nvSpPr>
        <p:spPr>
          <a:xfrm>
            <a:off x="5690756" y="5274585"/>
            <a:ext cx="81952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Decoration</a:t>
            </a:r>
            <a:endParaRPr/>
          </a:p>
        </p:txBody>
      </p:sp>
      <p:sp>
        <p:nvSpPr>
          <p:cNvPr id="110" name="Google Shape;110;p2"/>
          <p:cNvSpPr txBox="1"/>
          <p:nvPr/>
        </p:nvSpPr>
        <p:spPr>
          <a:xfrm>
            <a:off x="4802298" y="5796003"/>
            <a:ext cx="71875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Lightness</a:t>
            </a:r>
            <a:endParaRPr/>
          </a:p>
        </p:txBody>
      </p:sp>
      <p:sp>
        <p:nvSpPr>
          <p:cNvPr id="111" name="Google Shape;111;p2"/>
          <p:cNvSpPr txBox="1"/>
          <p:nvPr/>
        </p:nvSpPr>
        <p:spPr>
          <a:xfrm>
            <a:off x="2015640" y="4446828"/>
            <a:ext cx="89308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Redundancy</a:t>
            </a:r>
            <a:endParaRPr/>
          </a:p>
        </p:txBody>
      </p:sp>
      <p:sp>
        <p:nvSpPr>
          <p:cNvPr id="112" name="Google Shape;112;p2"/>
          <p:cNvSpPr txBox="1"/>
          <p:nvPr/>
        </p:nvSpPr>
        <p:spPr>
          <a:xfrm>
            <a:off x="2516208" y="5288095"/>
            <a:ext cx="787395"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Familiarity</a:t>
            </a:r>
            <a:endParaRPr/>
          </a:p>
        </p:txBody>
      </p:sp>
      <p:sp>
        <p:nvSpPr>
          <p:cNvPr id="113" name="Google Shape;113;p2"/>
          <p:cNvSpPr txBox="1"/>
          <p:nvPr/>
        </p:nvSpPr>
        <p:spPr>
          <a:xfrm>
            <a:off x="3294263" y="5796003"/>
            <a:ext cx="122460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Unidimensionality</a:t>
            </a:r>
            <a:endParaRPr sz="1100">
              <a:solidFill>
                <a:schemeClr val="dk1"/>
              </a:solidFill>
              <a:latin typeface="Calibri"/>
              <a:ea typeface="Calibri"/>
              <a:cs typeface="Calibri"/>
              <a:sym typeface="Calibri"/>
            </a:endParaRPr>
          </a:p>
        </p:txBody>
      </p:sp>
      <p:cxnSp>
        <p:nvCxnSpPr>
          <p:cNvPr id="114" name="Google Shape;114;p2"/>
          <p:cNvCxnSpPr/>
          <p:nvPr/>
        </p:nvCxnSpPr>
        <p:spPr>
          <a:xfrm>
            <a:off x="1959588" y="3945666"/>
            <a:ext cx="5118553" cy="0"/>
          </a:xfrm>
          <a:prstGeom prst="straightConnector1">
            <a:avLst/>
          </a:prstGeom>
          <a:noFill/>
          <a:ln cap="flat" cmpd="sng" w="25400">
            <a:solidFill>
              <a:schemeClr val="dk1"/>
            </a:solidFill>
            <a:prstDash val="dash"/>
            <a:round/>
            <a:headEnd len="sm" w="sm" type="none"/>
            <a:tailEnd len="sm" w="sm" type="none"/>
          </a:ln>
        </p:spPr>
      </p:cxnSp>
      <p:sp>
        <p:nvSpPr>
          <p:cNvPr id="115" name="Google Shape;115;p2"/>
          <p:cNvSpPr txBox="1"/>
          <p:nvPr/>
        </p:nvSpPr>
        <p:spPr>
          <a:xfrm>
            <a:off x="3184286" y="1359708"/>
            <a:ext cx="266915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More complex and deeper</a:t>
            </a:r>
            <a:endParaRPr/>
          </a:p>
        </p:txBody>
      </p:sp>
      <p:sp>
        <p:nvSpPr>
          <p:cNvPr id="116" name="Google Shape;116;p2"/>
          <p:cNvSpPr txBox="1"/>
          <p:nvPr/>
        </p:nvSpPr>
        <p:spPr>
          <a:xfrm>
            <a:off x="2971010" y="6159539"/>
            <a:ext cx="309571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More intelligible and shallower</a:t>
            </a:r>
            <a:endParaRPr/>
          </a:p>
        </p:txBody>
      </p:sp>
      <p:sp>
        <p:nvSpPr>
          <p:cNvPr id="117" name="Google Shape;117;p2"/>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Graph from Alberto Cairo, The functional art, Figure 3.2.</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Remember our discussion about maximizing data/ink ratio …</a:t>
            </a:r>
            <a:endParaRPr/>
          </a:p>
        </p:txBody>
      </p:sp>
      <p:pic>
        <p:nvPicPr>
          <p:cNvPr descr="unploymentnormal.png" id="243" name="Google Shape;243;p15"/>
          <p:cNvPicPr preferRelativeResize="0"/>
          <p:nvPr>
            <p:ph idx="1" type="body"/>
          </p:nvPr>
        </p:nvPicPr>
        <p:blipFill rotWithShape="1">
          <a:blip r:embed="rId3">
            <a:alphaModFix/>
          </a:blip>
          <a:srcRect b="-8203" l="0" r="0" t="-8204"/>
          <a:stretch/>
        </p:blipFill>
        <p:spPr>
          <a:xfrm>
            <a:off x="457200" y="1600200"/>
            <a:ext cx="4038600" cy="4525963"/>
          </a:xfrm>
          <a:prstGeom prst="rect">
            <a:avLst/>
          </a:prstGeom>
          <a:noFill/>
          <a:ln>
            <a:noFill/>
          </a:ln>
        </p:spPr>
      </p:pic>
      <p:pic>
        <p:nvPicPr>
          <p:cNvPr descr="unemploymentminimalist.png" id="244" name="Google Shape;244;p15"/>
          <p:cNvPicPr preferRelativeResize="0"/>
          <p:nvPr>
            <p:ph idx="2" type="body"/>
          </p:nvPr>
        </p:nvPicPr>
        <p:blipFill rotWithShape="1">
          <a:blip r:embed="rId4">
            <a:alphaModFix/>
          </a:blip>
          <a:srcRect b="-9155" l="0" r="0" t="-9155"/>
          <a:stretch/>
        </p:blipFill>
        <p:spPr>
          <a:xfrm>
            <a:off x="4648200" y="1600200"/>
            <a:ext cx="4038600" cy="45259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Novelty/Redundancy</a:t>
            </a:r>
            <a:endParaRPr/>
          </a:p>
        </p:txBody>
      </p:sp>
      <p:sp>
        <p:nvSpPr>
          <p:cNvPr id="250" name="Google Shape;250;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Do you explain many things once or do you explain the same thing in multiple different ways.</a:t>
            </a:r>
            <a:endParaRPr/>
          </a:p>
          <a:p>
            <a:pPr indent="-285750" lvl="1" marL="742950" rtl="0" algn="l">
              <a:spcBef>
                <a:spcPts val="560"/>
              </a:spcBef>
              <a:spcAft>
                <a:spcPts val="0"/>
              </a:spcAft>
              <a:buClr>
                <a:schemeClr val="dk1"/>
              </a:buClr>
              <a:buSzPts val="2800"/>
              <a:buChar char="–"/>
            </a:pPr>
            <a:r>
              <a:rPr lang="en-US"/>
              <a:t>In a single visualization, you might want to encode the same information using multiple visual cues.</a:t>
            </a:r>
            <a:endParaRPr/>
          </a:p>
          <a:p>
            <a:pPr indent="-285750" lvl="1" marL="742950" rtl="0" algn="l">
              <a:spcBef>
                <a:spcPts val="560"/>
              </a:spcBef>
              <a:spcAft>
                <a:spcPts val="0"/>
              </a:spcAft>
              <a:buClr>
                <a:schemeClr val="dk1"/>
              </a:buClr>
              <a:buSzPts val="2800"/>
              <a:buChar char="–"/>
            </a:pPr>
            <a:r>
              <a:rPr lang="en-US"/>
              <a:t>In an infographic, you might want to use different displays to show the same data in different ways.</a:t>
            </a:r>
            <a:endParaRPr/>
          </a:p>
          <a:p>
            <a:pPr indent="-342900" lvl="0" marL="342900" rtl="0" algn="l">
              <a:spcBef>
                <a:spcPts val="640"/>
              </a:spcBef>
              <a:spcAft>
                <a:spcPts val="0"/>
              </a:spcAft>
              <a:buClr>
                <a:schemeClr val="dk1"/>
              </a:buClr>
              <a:buSzPts val="3200"/>
              <a:buChar char="•"/>
            </a:pPr>
            <a:r>
              <a:rPr lang="en-US"/>
              <a:t>Redundancy in an infographic can be useful if the claim is controversial!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Redundancy in visualization</a:t>
            </a:r>
            <a:endParaRPr/>
          </a:p>
        </p:txBody>
      </p:sp>
      <p:pic>
        <p:nvPicPr>
          <p:cNvPr descr="atthenationalconvention.png" id="256" name="Google Shape;256;p17"/>
          <p:cNvPicPr preferRelativeResize="0"/>
          <p:nvPr>
            <p:ph idx="1" type="body"/>
          </p:nvPr>
        </p:nvPicPr>
        <p:blipFill rotWithShape="1">
          <a:blip r:embed="rId3">
            <a:alphaModFix/>
          </a:blip>
          <a:srcRect b="0" l="-11760" r="-11759" t="0"/>
          <a:stretch/>
        </p:blipFill>
        <p:spPr>
          <a:xfrm>
            <a:off x="457200" y="1986768"/>
            <a:ext cx="8229600" cy="4525963"/>
          </a:xfrm>
          <a:prstGeom prst="rect">
            <a:avLst/>
          </a:prstGeom>
          <a:noFill/>
          <a:ln>
            <a:noFill/>
          </a:ln>
        </p:spPr>
      </p:pic>
      <p:sp>
        <p:nvSpPr>
          <p:cNvPr id="257" name="Google Shape;257;p17"/>
          <p:cNvSpPr txBox="1"/>
          <p:nvPr/>
        </p:nvSpPr>
        <p:spPr>
          <a:xfrm>
            <a:off x="2389733" y="6422423"/>
            <a:ext cx="629706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r:id="rId4">
                  <a:extLst>
                    <a:ext uri="{A12FA001-AC4F-418D-AE19-62706E023703}">
                      <ahyp:hlinkClr val="tx"/>
                    </a:ext>
                  </a:extLst>
                </a:hlinkClick>
              </a:rPr>
              <a:t>http://www.nytimes.com/interactive/2012/09/06/us/politics/convention-word-counts.html?_r=0</a:t>
            </a:r>
            <a:endParaRPr sz="1200">
              <a:solidFill>
                <a:schemeClr val="dk1"/>
              </a:solidFill>
              <a:latin typeface="Calibri"/>
              <a:ea typeface="Calibri"/>
              <a:cs typeface="Calibri"/>
              <a:sym typeface="Calibri"/>
            </a:endParaRPr>
          </a:p>
        </p:txBody>
      </p:sp>
      <p:sp>
        <p:nvSpPr>
          <p:cNvPr id="258" name="Google Shape;258;p17"/>
          <p:cNvSpPr txBox="1"/>
          <p:nvPr/>
        </p:nvSpPr>
        <p:spPr>
          <a:xfrm>
            <a:off x="443395" y="1334802"/>
            <a:ext cx="835746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relative usage of the word by each party is encoded by both the color in each circle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and by the position of the circle in the x axis.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Redundancy in visualization</a:t>
            </a:r>
            <a:endParaRPr/>
          </a:p>
        </p:txBody>
      </p:sp>
      <p:pic>
        <p:nvPicPr>
          <p:cNvPr descr="usinflation2.png" id="264" name="Google Shape;264;p18"/>
          <p:cNvPicPr preferRelativeResize="0"/>
          <p:nvPr>
            <p:ph idx="1" type="body"/>
          </p:nvPr>
        </p:nvPicPr>
        <p:blipFill rotWithShape="1">
          <a:blip r:embed="rId3">
            <a:alphaModFix/>
          </a:blip>
          <a:srcRect b="-33814" l="0" r="0" t="-33814"/>
          <a:stretch/>
        </p:blipFill>
        <p:spPr>
          <a:xfrm>
            <a:off x="457200" y="1316490"/>
            <a:ext cx="8229600" cy="4525963"/>
          </a:xfrm>
          <a:prstGeom prst="rect">
            <a:avLst/>
          </a:prstGeom>
          <a:noFill/>
          <a:ln>
            <a:noFill/>
          </a:ln>
        </p:spPr>
      </p:pic>
      <p:sp>
        <p:nvSpPr>
          <p:cNvPr id="265" name="Google Shape;265;p18"/>
          <p:cNvSpPr txBox="1"/>
          <p:nvPr/>
        </p:nvSpPr>
        <p:spPr>
          <a:xfrm>
            <a:off x="283744" y="5545234"/>
            <a:ext cx="85240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Top graph makes it easier to spot seasonal patterns (although none seems to be present)</a:t>
            </a:r>
            <a:endParaRPr/>
          </a:p>
        </p:txBody>
      </p:sp>
      <p:sp>
        <p:nvSpPr>
          <p:cNvPr id="266" name="Google Shape;266;p18"/>
          <p:cNvSpPr txBox="1"/>
          <p:nvPr/>
        </p:nvSpPr>
        <p:spPr>
          <a:xfrm>
            <a:off x="4158423" y="6016920"/>
            <a:ext cx="4535391"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u="sng">
                <a:solidFill>
                  <a:schemeClr val="dk1"/>
                </a:solidFill>
                <a:latin typeface="Calibri"/>
                <a:ea typeface="Calibri"/>
                <a:cs typeface="Calibri"/>
                <a:sym typeface="Calibri"/>
                <a:hlinkClick r:id="rId4">
                  <a:extLst>
                    <a:ext uri="{A12FA001-AC4F-418D-AE19-62706E023703}">
                      <ahyp:hlinkClr val="tx"/>
                    </a:ext>
                  </a:extLst>
                </a:hlinkClick>
              </a:rPr>
              <a:t>http://vizwiz.blogspot.com/2013/02/improving-wsj-historical-us.html</a:t>
            </a:r>
            <a:endParaRPr sz="12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Redundancy in visualization</a:t>
            </a:r>
            <a:endParaRPr/>
          </a:p>
        </p:txBody>
      </p:sp>
      <p:sp>
        <p:nvSpPr>
          <p:cNvPr id="272" name="Google Shape;272;p19"/>
          <p:cNvSpPr txBox="1"/>
          <p:nvPr>
            <p:ph idx="2" type="body"/>
          </p:nvPr>
        </p:nvSpPr>
        <p:spPr>
          <a:xfrm>
            <a:off x="4648200" y="1417638"/>
            <a:ext cx="4038600" cy="4983162"/>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800"/>
              <a:buChar char="•"/>
            </a:pPr>
            <a:r>
              <a:rPr lang="en-US"/>
              <a:t>Accurate comparisons using the bar plot (position). Color used as a visual cue to point out regions above/below average</a:t>
            </a:r>
            <a:endParaRPr/>
          </a:p>
          <a:p>
            <a:pPr indent="-342900" lvl="0" marL="342900" rtl="0" algn="l">
              <a:spcBef>
                <a:spcPts val="560"/>
              </a:spcBef>
              <a:spcAft>
                <a:spcPts val="0"/>
              </a:spcAft>
              <a:buClr>
                <a:schemeClr val="dk1"/>
              </a:buClr>
              <a:buSzPts val="2800"/>
              <a:buChar char="•"/>
            </a:pPr>
            <a:r>
              <a:rPr lang="en-US"/>
              <a:t>General geographic sense from the map (color is fine here because we do not want to use the map for detailed comparisons).</a:t>
            </a:r>
            <a:endParaRPr/>
          </a:p>
        </p:txBody>
      </p:sp>
      <p:pic>
        <p:nvPicPr>
          <p:cNvPr descr="unemploymentinSpain.png" id="273" name="Google Shape;273;p19"/>
          <p:cNvPicPr preferRelativeResize="0"/>
          <p:nvPr>
            <p:ph idx="1" type="body"/>
          </p:nvPr>
        </p:nvPicPr>
        <p:blipFill rotWithShape="1">
          <a:blip r:embed="rId3">
            <a:alphaModFix/>
          </a:blip>
          <a:srcRect b="-63849" l="0" r="0" t="-63850"/>
          <a:stretch/>
        </p:blipFill>
        <p:spPr>
          <a:xfrm>
            <a:off x="457200" y="1600200"/>
            <a:ext cx="4038600" cy="4525963"/>
          </a:xfrm>
          <a:prstGeom prst="rect">
            <a:avLst/>
          </a:prstGeom>
          <a:noFill/>
          <a:ln>
            <a:noFill/>
          </a:ln>
        </p:spPr>
      </p:pic>
      <p:sp>
        <p:nvSpPr>
          <p:cNvPr id="274" name="Google Shape;274;p19"/>
          <p:cNvSpPr txBox="1"/>
          <p:nvPr/>
        </p:nvSpPr>
        <p:spPr>
          <a:xfrm>
            <a:off x="2027456" y="5042890"/>
            <a:ext cx="246834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From “The Functional Art”, page  38.</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Redundancy in visualization</a:t>
            </a:r>
            <a:endParaRPr/>
          </a:p>
        </p:txBody>
      </p:sp>
      <p:pic>
        <p:nvPicPr>
          <p:cNvPr descr="psa_linear_roc_all.pdf" id="280" name="Google Shape;280;p20"/>
          <p:cNvPicPr preferRelativeResize="0"/>
          <p:nvPr>
            <p:ph idx="1" type="body"/>
          </p:nvPr>
        </p:nvPicPr>
        <p:blipFill rotWithShape="1">
          <a:blip r:embed="rId3">
            <a:alphaModFix/>
          </a:blip>
          <a:srcRect b="-6034" l="0" r="0" t="-6033"/>
          <a:stretch/>
        </p:blipFill>
        <p:spPr>
          <a:xfrm>
            <a:off x="457200" y="1600200"/>
            <a:ext cx="4038600" cy="4525963"/>
          </a:xfrm>
          <a:prstGeom prst="rect">
            <a:avLst/>
          </a:prstGeom>
          <a:noFill/>
          <a:ln>
            <a:noFill/>
          </a:ln>
        </p:spPr>
      </p:pic>
      <p:sp>
        <p:nvSpPr>
          <p:cNvPr id="281" name="Google Shape;281;p2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Note that we use both color and line type to differentiate the lines corresponding to different ages.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Redundancy in an infographic!</a:t>
            </a:r>
            <a:endParaRPr/>
          </a:p>
        </p:txBody>
      </p:sp>
      <p:pic>
        <p:nvPicPr>
          <p:cNvPr descr="drivingshiftsintoreverse.jpg" id="287" name="Google Shape;287;p21"/>
          <p:cNvPicPr preferRelativeResize="0"/>
          <p:nvPr>
            <p:ph idx="1" type="body"/>
          </p:nvPr>
        </p:nvPicPr>
        <p:blipFill rotWithShape="1">
          <a:blip r:embed="rId3">
            <a:alphaModFix/>
          </a:blip>
          <a:srcRect b="0" l="-40442" r="-40442" t="0"/>
          <a:stretch/>
        </p:blipFill>
        <p:spPr>
          <a:xfrm>
            <a:off x="457200" y="1600200"/>
            <a:ext cx="8229600" cy="4525963"/>
          </a:xfrm>
          <a:prstGeom prst="rect">
            <a:avLst/>
          </a:prstGeom>
          <a:noFill/>
          <a:ln>
            <a:noFill/>
          </a:ln>
        </p:spPr>
      </p:pic>
      <p:sp>
        <p:nvSpPr>
          <p:cNvPr id="288" name="Google Shape;288;p21"/>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Graph from Alberto Cairo, The functional art, </a:t>
            </a:r>
            <a:r>
              <a:rPr lang="en-US" u="sng">
                <a:solidFill>
                  <a:schemeClr val="hlink"/>
                </a:solidFill>
                <a:latin typeface="Calibri"/>
                <a:ea typeface="Calibri"/>
                <a:cs typeface="Calibri"/>
                <a:sym typeface="Calibri"/>
                <a:hlinkClick r:id="rId4"/>
              </a:rPr>
              <a:t>Figure 8.8</a:t>
            </a:r>
            <a:r>
              <a:rPr lang="en-US">
                <a:latin typeface="Calibri"/>
                <a:ea typeface="Calibri"/>
                <a:cs typeface="Calibri"/>
                <a:sym typeface="Calibri"/>
              </a:rPr>
              <a:t>.</a:t>
            </a:r>
            <a:endParaRPr>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8b95726c5d_1_51"/>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Redundancy</a:t>
            </a:r>
            <a:endParaRPr/>
          </a:p>
        </p:txBody>
      </p:sp>
      <p:pic>
        <p:nvPicPr>
          <p:cNvPr id="295" name="Google Shape;295;g28b95726c5d_1_51"/>
          <p:cNvPicPr preferRelativeResize="0"/>
          <p:nvPr/>
        </p:nvPicPr>
        <p:blipFill>
          <a:blip r:embed="rId3">
            <a:alphaModFix/>
          </a:blip>
          <a:stretch>
            <a:fillRect/>
          </a:stretch>
        </p:blipFill>
        <p:spPr>
          <a:xfrm>
            <a:off x="242325" y="1361388"/>
            <a:ext cx="3536756" cy="5135563"/>
          </a:xfrm>
          <a:prstGeom prst="rect">
            <a:avLst/>
          </a:prstGeom>
          <a:noFill/>
          <a:ln>
            <a:noFill/>
          </a:ln>
        </p:spPr>
      </p:pic>
      <p:sp>
        <p:nvSpPr>
          <p:cNvPr id="296" name="Google Shape;296;g28b95726c5d_1_51"/>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Graph from Alberto Cairo, The functional art, </a:t>
            </a:r>
            <a:r>
              <a:rPr lang="en-US" u="sng">
                <a:solidFill>
                  <a:schemeClr val="hlink"/>
                </a:solidFill>
                <a:latin typeface="Calibri"/>
                <a:ea typeface="Calibri"/>
                <a:cs typeface="Calibri"/>
                <a:sym typeface="Calibri"/>
                <a:hlinkClick r:id="rId4"/>
              </a:rPr>
              <a:t>Figure 3.5</a:t>
            </a:r>
            <a:r>
              <a:rPr lang="en-US">
                <a:latin typeface="Calibri"/>
                <a:ea typeface="Calibri"/>
                <a:cs typeface="Calibri"/>
                <a:sym typeface="Calibri"/>
              </a:rPr>
              <a:t>.</a:t>
            </a:r>
            <a:endParaRPr>
              <a:latin typeface="Calibri"/>
              <a:ea typeface="Calibri"/>
              <a:cs typeface="Calibri"/>
              <a:sym typeface="Calibri"/>
            </a:endParaRPr>
          </a:p>
        </p:txBody>
      </p:sp>
      <p:sp>
        <p:nvSpPr>
          <p:cNvPr id="297" name="Google Shape;297;g28b95726c5d_1_51"/>
          <p:cNvSpPr txBox="1"/>
          <p:nvPr/>
        </p:nvSpPr>
        <p:spPr>
          <a:xfrm>
            <a:off x="4173300" y="2559600"/>
            <a:ext cx="4513500" cy="21840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SzPts val="3200"/>
              <a:buFont typeface="Calibri"/>
              <a:buChar char="●"/>
            </a:pPr>
            <a:r>
              <a:rPr lang="en-US" sz="3200">
                <a:latin typeface="Calibri"/>
                <a:ea typeface="Calibri"/>
                <a:cs typeface="Calibri"/>
                <a:sym typeface="Calibri"/>
              </a:rPr>
              <a:t>Same map, different data (5 maps).</a:t>
            </a:r>
            <a:endParaRPr sz="3200">
              <a:latin typeface="Calibri"/>
              <a:ea typeface="Calibri"/>
              <a:cs typeface="Calibri"/>
              <a:sym typeface="Calibri"/>
            </a:endParaRPr>
          </a:p>
          <a:p>
            <a:pPr indent="-431800" lvl="0" marL="457200" rtl="0" algn="l">
              <a:spcBef>
                <a:spcPts val="0"/>
              </a:spcBef>
              <a:spcAft>
                <a:spcPts val="0"/>
              </a:spcAft>
              <a:buSzPts val="3200"/>
              <a:buFont typeface="Calibri"/>
              <a:buChar char="●"/>
            </a:pPr>
            <a:r>
              <a:rPr lang="en-US" sz="3200">
                <a:latin typeface="Calibri"/>
                <a:ea typeface="Calibri"/>
                <a:cs typeface="Calibri"/>
                <a:sym typeface="Calibri"/>
              </a:rPr>
              <a:t>Same data, different representation (choropleth and cartogram).</a:t>
            </a:r>
            <a:endParaRPr sz="32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28b95726c5d_1_59"/>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Do we need a map?</a:t>
            </a:r>
            <a:endParaRPr/>
          </a:p>
        </p:txBody>
      </p:sp>
      <p:pic>
        <p:nvPicPr>
          <p:cNvPr id="304" name="Google Shape;304;g28b95726c5d_1_59"/>
          <p:cNvPicPr preferRelativeResize="0"/>
          <p:nvPr/>
        </p:nvPicPr>
        <p:blipFill>
          <a:blip r:embed="rId3">
            <a:alphaModFix/>
          </a:blip>
          <a:stretch>
            <a:fillRect/>
          </a:stretch>
        </p:blipFill>
        <p:spPr>
          <a:xfrm>
            <a:off x="457200" y="1264013"/>
            <a:ext cx="8004285" cy="5135562"/>
          </a:xfrm>
          <a:prstGeom prst="rect">
            <a:avLst/>
          </a:prstGeom>
          <a:noFill/>
          <a:ln>
            <a:noFill/>
          </a:ln>
        </p:spPr>
      </p:pic>
      <p:sp>
        <p:nvSpPr>
          <p:cNvPr id="305" name="Google Shape;305;g28b95726c5d_1_59"/>
          <p:cNvSpPr txBox="1"/>
          <p:nvPr/>
        </p:nvSpPr>
        <p:spPr>
          <a:xfrm>
            <a:off x="445150" y="6510225"/>
            <a:ext cx="85413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4"/>
              </a:rPr>
              <a:t>https://davetroy.medium.com/is-population-density-the-key-to-understanding-voting-behavior-191acc302a2b</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Abstraction/Figuration</a:t>
            </a:r>
            <a:endParaRPr/>
          </a:p>
        </p:txBody>
      </p:sp>
      <p:sp>
        <p:nvSpPr>
          <p:cNvPr id="311" name="Google Shape;311;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 graphic is completely figurative when the relationship between the referent (the real object) and the representation is perfectly mimetic.  The further the representation is from the real object, the more abstract it is.</a:t>
            </a:r>
            <a:endParaRPr/>
          </a:p>
          <a:p>
            <a:pPr indent="-285750" lvl="1" marL="742950" rtl="0" algn="l">
              <a:spcBef>
                <a:spcPts val="560"/>
              </a:spcBef>
              <a:spcAft>
                <a:spcPts val="0"/>
              </a:spcAft>
              <a:buClr>
                <a:schemeClr val="dk1"/>
              </a:buClr>
              <a:buSzPts val="2800"/>
              <a:buChar char="–"/>
            </a:pPr>
            <a:r>
              <a:rPr lang="en-US"/>
              <a:t>A photograph of a person is more figurative (less abstract) than a pictorial symbol of the person!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visualization wheel</a:t>
            </a:r>
            <a:endParaRPr/>
          </a:p>
        </p:txBody>
      </p:sp>
      <p:sp>
        <p:nvSpPr>
          <p:cNvPr id="123" name="Google Shape;123;p3"/>
          <p:cNvSpPr txBox="1"/>
          <p:nvPr>
            <p:ph idx="1" type="body"/>
          </p:nvPr>
        </p:nvSpPr>
        <p:spPr>
          <a:xfrm>
            <a:off x="457200" y="1600200"/>
            <a:ext cx="8229600" cy="4803527"/>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The outer layer is divided into two hemispheres, each with six features:</a:t>
            </a:r>
            <a:endParaRPr/>
          </a:p>
          <a:p>
            <a:pPr indent="-285750" lvl="1" marL="742950" rtl="0" algn="l">
              <a:spcBef>
                <a:spcPts val="518"/>
              </a:spcBef>
              <a:spcAft>
                <a:spcPts val="0"/>
              </a:spcAft>
              <a:buClr>
                <a:schemeClr val="dk1"/>
              </a:buClr>
              <a:buSzPct val="100000"/>
              <a:buChar char="–"/>
            </a:pPr>
            <a:r>
              <a:rPr lang="en-US"/>
              <a:t>Upper hemisphere corresponds to deep and complex graphs (more effort, but also reward).</a:t>
            </a:r>
            <a:endParaRPr/>
          </a:p>
          <a:p>
            <a:pPr indent="-285750" lvl="1" marL="742950" rtl="0" algn="l">
              <a:spcBef>
                <a:spcPts val="518"/>
              </a:spcBef>
              <a:spcAft>
                <a:spcPts val="0"/>
              </a:spcAft>
              <a:buClr>
                <a:schemeClr val="dk1"/>
              </a:buClr>
              <a:buSzPct val="100000"/>
              <a:buChar char="–"/>
            </a:pPr>
            <a:r>
              <a:rPr lang="en-US"/>
              <a:t>Lower hemisphere corresponds to easier to understand but also shallower graphs.</a:t>
            </a:r>
            <a:endParaRPr/>
          </a:p>
          <a:p>
            <a:pPr indent="-342900" lvl="0" marL="342900" rtl="0" algn="l">
              <a:spcBef>
                <a:spcPts val="592"/>
              </a:spcBef>
              <a:spcAft>
                <a:spcPts val="0"/>
              </a:spcAft>
              <a:buClr>
                <a:schemeClr val="dk1"/>
              </a:buClr>
              <a:buSzPct val="100000"/>
              <a:buChar char="•"/>
            </a:pPr>
            <a:r>
              <a:rPr lang="en-US"/>
              <a:t>The different variables are somewhat dependent.</a:t>
            </a:r>
            <a:endParaRPr/>
          </a:p>
          <a:p>
            <a:pPr indent="-342900" lvl="0" marL="342900" rtl="0" algn="l">
              <a:spcBef>
                <a:spcPts val="592"/>
              </a:spcBef>
              <a:spcAft>
                <a:spcPts val="0"/>
              </a:spcAft>
              <a:buClr>
                <a:schemeClr val="dk1"/>
              </a:buClr>
              <a:buSzPct val="100000"/>
              <a:buChar char="•"/>
            </a:pPr>
            <a:r>
              <a:rPr lang="en-US"/>
              <a:t>Highly subjective: this is for personal use!</a:t>
            </a:r>
            <a:endParaRPr/>
          </a:p>
          <a:p>
            <a:pPr indent="-285750" lvl="1" marL="742950" rtl="0" algn="l">
              <a:spcBef>
                <a:spcPts val="518"/>
              </a:spcBef>
              <a:spcAft>
                <a:spcPts val="0"/>
              </a:spcAft>
              <a:buClr>
                <a:schemeClr val="dk1"/>
              </a:buClr>
              <a:buSzPct val="100000"/>
              <a:buChar char="–"/>
            </a:pPr>
            <a:r>
              <a:rPr lang="en-US"/>
              <a:t>When you draft a visualization, rank it in every axis.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Abstraction/Figuration</a:t>
            </a:r>
            <a:endParaRPr/>
          </a:p>
        </p:txBody>
      </p:sp>
      <p:sp>
        <p:nvSpPr>
          <p:cNvPr id="317" name="Google Shape;317;p2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b="0" lang="en-US"/>
              <a:t>More figurative …</a:t>
            </a:r>
            <a:endParaRPr/>
          </a:p>
        </p:txBody>
      </p:sp>
      <p:pic>
        <p:nvPicPr>
          <p:cNvPr id="318" name="Google Shape;318;p23"/>
          <p:cNvPicPr preferRelativeResize="0"/>
          <p:nvPr>
            <p:ph idx="2" type="body"/>
          </p:nvPr>
        </p:nvPicPr>
        <p:blipFill rotWithShape="1">
          <a:blip r:embed="rId3">
            <a:alphaModFix/>
          </a:blip>
          <a:srcRect b="0" l="-110588" r="-110588" t="0"/>
          <a:stretch/>
        </p:blipFill>
        <p:spPr>
          <a:xfrm>
            <a:off x="457200" y="2174875"/>
            <a:ext cx="4040188" cy="3951288"/>
          </a:xfrm>
          <a:prstGeom prst="rect">
            <a:avLst/>
          </a:prstGeom>
          <a:noFill/>
          <a:ln>
            <a:noFill/>
          </a:ln>
        </p:spPr>
      </p:pic>
      <p:sp>
        <p:nvSpPr>
          <p:cNvPr id="319" name="Google Shape;319;p2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b="0" lang="en-US"/>
              <a:t>More abstract …</a:t>
            </a:r>
            <a:endParaRPr/>
          </a:p>
        </p:txBody>
      </p:sp>
      <p:pic>
        <p:nvPicPr>
          <p:cNvPr descr="pictogramofawoman.png" id="320" name="Google Shape;320;p23"/>
          <p:cNvPicPr preferRelativeResize="0"/>
          <p:nvPr>
            <p:ph idx="4" type="body"/>
          </p:nvPr>
        </p:nvPicPr>
        <p:blipFill rotWithShape="1">
          <a:blip r:embed="rId4">
            <a:alphaModFix/>
          </a:blip>
          <a:srcRect b="0" l="-46091" r="-46091" t="0"/>
          <a:stretch/>
        </p:blipFill>
        <p:spPr>
          <a:xfrm>
            <a:off x="4645025" y="2174875"/>
            <a:ext cx="4041775" cy="395128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Abstraction/Figuration</a:t>
            </a:r>
            <a:endParaRPr/>
          </a:p>
        </p:txBody>
      </p:sp>
      <p:sp>
        <p:nvSpPr>
          <p:cNvPr id="326" name="Google Shape;326;p2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b="0" lang="en-US"/>
              <a:t>More figurative</a:t>
            </a:r>
            <a:endParaRPr/>
          </a:p>
        </p:txBody>
      </p:sp>
      <p:sp>
        <p:nvSpPr>
          <p:cNvPr id="327" name="Google Shape;327;p2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b="0" lang="en-US"/>
              <a:t>More abstract</a:t>
            </a:r>
            <a:endParaRPr/>
          </a:p>
        </p:txBody>
      </p:sp>
      <p:pic>
        <p:nvPicPr>
          <p:cNvPr descr="minimalistNeurath.pdf" id="328" name="Google Shape;328;p24"/>
          <p:cNvPicPr preferRelativeResize="0"/>
          <p:nvPr>
            <p:ph idx="4" type="body"/>
          </p:nvPr>
        </p:nvPicPr>
        <p:blipFill rotWithShape="1">
          <a:blip r:embed="rId3">
            <a:alphaModFix/>
          </a:blip>
          <a:srcRect b="0" l="-1145" r="-1145" t="0"/>
          <a:stretch/>
        </p:blipFill>
        <p:spPr>
          <a:xfrm>
            <a:off x="4645025" y="2174875"/>
            <a:ext cx="4041775" cy="3951288"/>
          </a:xfrm>
          <a:prstGeom prst="rect">
            <a:avLst/>
          </a:prstGeom>
          <a:noFill/>
          <a:ln>
            <a:noFill/>
          </a:ln>
        </p:spPr>
      </p:pic>
      <p:pic>
        <p:nvPicPr>
          <p:cNvPr descr="isotype-weaving.jpg" id="329" name="Google Shape;329;p24"/>
          <p:cNvPicPr preferRelativeResize="0"/>
          <p:nvPr>
            <p:ph idx="2" type="body"/>
          </p:nvPr>
        </p:nvPicPr>
        <p:blipFill rotWithShape="1">
          <a:blip r:embed="rId4">
            <a:alphaModFix/>
          </a:blip>
          <a:srcRect b="874" l="0" r="0" t="874"/>
          <a:stretch/>
        </p:blipFill>
        <p:spPr>
          <a:xfrm>
            <a:off x="457200" y="2174875"/>
            <a:ext cx="4040188" cy="3951288"/>
          </a:xfrm>
          <a:prstGeom prst="rect">
            <a:avLst/>
          </a:prstGeom>
          <a:noFill/>
          <a:ln>
            <a:noFill/>
          </a:ln>
        </p:spPr>
      </p:pic>
      <p:sp>
        <p:nvSpPr>
          <p:cNvPr id="330" name="Google Shape;330;p24"/>
          <p:cNvSpPr txBox="1"/>
          <p:nvPr/>
        </p:nvSpPr>
        <p:spPr>
          <a:xfrm>
            <a:off x="457200" y="6027193"/>
            <a:ext cx="354456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Otto &amp; Marie Neurath Isotype Collection, University of Reading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Abstraction/Figuration</a:t>
            </a:r>
            <a:endParaRPr/>
          </a:p>
        </p:txBody>
      </p:sp>
      <p:sp>
        <p:nvSpPr>
          <p:cNvPr id="336" name="Google Shape;336;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Be careful to differentiate between abstract/figuration and functional/decorative:</a:t>
            </a:r>
            <a:endParaRPr/>
          </a:p>
          <a:p>
            <a:pPr indent="-285750" lvl="1" marL="742950" rtl="0" algn="l">
              <a:spcBef>
                <a:spcPts val="560"/>
              </a:spcBef>
              <a:spcAft>
                <a:spcPts val="0"/>
              </a:spcAft>
              <a:buClr>
                <a:schemeClr val="dk1"/>
              </a:buClr>
              <a:buSzPts val="2800"/>
              <a:buChar char="–"/>
            </a:pPr>
            <a:r>
              <a:rPr lang="en-US"/>
              <a:t>If you create another unit chart for the “Home and Factory Weaving in England” that uses circles (rather than people) to represent the units, you still have a graph that is quite decorative, but that is also pretty abstract.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 relatively abstract graph</a:t>
            </a:r>
            <a:endParaRPr/>
          </a:p>
        </p:txBody>
      </p:sp>
      <p:pic>
        <p:nvPicPr>
          <p:cNvPr descr="cassinisaturn.png" id="342" name="Google Shape;342;p26"/>
          <p:cNvPicPr preferRelativeResize="0"/>
          <p:nvPr>
            <p:ph idx="1" type="body"/>
          </p:nvPr>
        </p:nvPicPr>
        <p:blipFill rotWithShape="1">
          <a:blip r:embed="rId3">
            <a:alphaModFix/>
          </a:blip>
          <a:srcRect b="-5220" l="0" r="0" t="-5221"/>
          <a:stretch/>
        </p:blipFill>
        <p:spPr>
          <a:xfrm>
            <a:off x="457200" y="1600200"/>
            <a:ext cx="8229600" cy="4525963"/>
          </a:xfrm>
          <a:prstGeom prst="rect">
            <a:avLst/>
          </a:prstGeom>
          <a:noFill/>
          <a:ln>
            <a:noFill/>
          </a:ln>
        </p:spPr>
      </p:pic>
      <p:sp>
        <p:nvSpPr>
          <p:cNvPr id="343" name="Google Shape;343;p26"/>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Graph from Alberto Cairo, The functional art, Figure 3.3.</a:t>
            </a:r>
            <a:endParaRPr>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8b95726c5d_1_40"/>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US" sz="3759"/>
              <a:t>Visualization wheel of the </a:t>
            </a:r>
            <a:r>
              <a:rPr lang="en-US" sz="3759" u="sng">
                <a:solidFill>
                  <a:schemeClr val="hlink"/>
                </a:solidFill>
                <a:hlinkClick r:id="rId3"/>
              </a:rPr>
              <a:t>prison graphics</a:t>
            </a:r>
            <a:endParaRPr sz="3759"/>
          </a:p>
        </p:txBody>
      </p:sp>
      <p:pic>
        <p:nvPicPr>
          <p:cNvPr id="350" name="Google Shape;350;g28b95726c5d_1_40"/>
          <p:cNvPicPr preferRelativeResize="0"/>
          <p:nvPr/>
        </p:nvPicPr>
        <p:blipFill>
          <a:blip r:embed="rId4">
            <a:alphaModFix/>
          </a:blip>
          <a:stretch>
            <a:fillRect/>
          </a:stretch>
        </p:blipFill>
        <p:spPr>
          <a:xfrm>
            <a:off x="1501725" y="1570038"/>
            <a:ext cx="5727160" cy="513556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To summarize</a:t>
            </a:r>
            <a:endParaRPr/>
          </a:p>
        </p:txBody>
      </p:sp>
      <p:sp>
        <p:nvSpPr>
          <p:cNvPr id="356" name="Google Shape;356;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Function over form!</a:t>
            </a:r>
            <a:endParaRPr/>
          </a:p>
          <a:p>
            <a:pPr indent="-342900" lvl="0" marL="342900" rtl="0" algn="l">
              <a:spcBef>
                <a:spcPts val="640"/>
              </a:spcBef>
              <a:spcAft>
                <a:spcPts val="0"/>
              </a:spcAft>
              <a:buClr>
                <a:schemeClr val="dk1"/>
              </a:buClr>
              <a:buSzPts val="3200"/>
              <a:buChar char="•"/>
            </a:pPr>
            <a:r>
              <a:rPr lang="en-US"/>
              <a:t>Minimalistic!</a:t>
            </a:r>
            <a:endParaRPr/>
          </a:p>
          <a:p>
            <a:pPr indent="-342900" lvl="0" marL="342900" rtl="0" algn="l">
              <a:spcBef>
                <a:spcPts val="640"/>
              </a:spcBef>
              <a:spcAft>
                <a:spcPts val="0"/>
              </a:spcAft>
              <a:buClr>
                <a:schemeClr val="dk1"/>
              </a:buClr>
              <a:buSzPts val="3200"/>
              <a:buChar char="•"/>
            </a:pPr>
            <a:r>
              <a:rPr lang="en-US"/>
              <a:t>Know and care about your reader!</a:t>
            </a:r>
            <a:endParaRPr/>
          </a:p>
          <a:p>
            <a:pPr indent="-342900" lvl="0" marL="342900" rtl="0" algn="l">
              <a:spcBef>
                <a:spcPts val="640"/>
              </a:spcBef>
              <a:spcAft>
                <a:spcPts val="0"/>
              </a:spcAft>
              <a:buClr>
                <a:schemeClr val="dk1"/>
              </a:buClr>
              <a:buSzPts val="3200"/>
              <a:buChar char="•"/>
            </a:pPr>
            <a:r>
              <a:rPr lang="en-US"/>
              <a:t>Anticipate your reader needs and desires!</a:t>
            </a:r>
            <a:endParaRPr/>
          </a:p>
          <a:p>
            <a:pPr indent="-139700" lvl="0" marL="342900" rtl="0" algn="l">
              <a:spcBef>
                <a:spcPts val="640"/>
              </a:spcBef>
              <a:spcAft>
                <a:spcPts val="0"/>
              </a:spcAft>
              <a:buClr>
                <a:schemeClr val="dk1"/>
              </a:buClr>
              <a:buSzPts val="3200"/>
              <a:buNone/>
            </a:pPr>
            <a:r>
              <a:t/>
            </a:r>
            <a:endParaRPr/>
          </a:p>
          <a:p>
            <a:pPr indent="0" lvl="1" marL="400050" rtl="0" algn="l">
              <a:spcBef>
                <a:spcPts val="560"/>
              </a:spcBef>
              <a:spcAft>
                <a:spcPts val="0"/>
              </a:spcAft>
              <a:buClr>
                <a:schemeClr val="dk1"/>
              </a:buClr>
              <a:buSzPts val="2800"/>
              <a:buNone/>
            </a:pPr>
            <a:r>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More examples of visualizations</a:t>
            </a:r>
            <a:endParaRPr/>
          </a:p>
        </p:txBody>
      </p:sp>
      <p:sp>
        <p:nvSpPr>
          <p:cNvPr id="362" name="Google Shape;362;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u="sng">
                <a:solidFill>
                  <a:schemeClr val="hlink"/>
                </a:solidFill>
                <a:hlinkClick r:id="rId3"/>
              </a:rPr>
              <a:t>http://www.nytimes.com/interactive/2012/12/30/multimedia/2012-the-year-in-graphics.html</a:t>
            </a:r>
            <a:endParaRPr/>
          </a:p>
          <a:p>
            <a:pPr indent="0" lvl="0" marL="0" rtl="0" algn="l">
              <a:spcBef>
                <a:spcPts val="0"/>
              </a:spcBef>
              <a:spcAft>
                <a:spcPts val="0"/>
              </a:spcAft>
              <a:buNone/>
            </a:pPr>
            <a:r>
              <a:t/>
            </a:r>
            <a:endParaRPr/>
          </a:p>
          <a:p>
            <a:pPr indent="-342900" lvl="0" marL="342900" rtl="0" algn="l">
              <a:spcBef>
                <a:spcPts val="640"/>
              </a:spcBef>
              <a:spcAft>
                <a:spcPts val="0"/>
              </a:spcAft>
              <a:buClr>
                <a:schemeClr val="dk1"/>
              </a:buClr>
              <a:buSzPts val="3200"/>
              <a:buChar char="•"/>
            </a:pPr>
            <a:r>
              <a:rPr lang="en-US" u="sng">
                <a:solidFill>
                  <a:schemeClr val="hlink"/>
                </a:solidFill>
                <a:hlinkClick r:id="rId4"/>
              </a:rPr>
              <a:t>http://www.nytimes.com/newsgraphics/2013/12/30/year-in-interactive-storytelling/</a:t>
            </a:r>
            <a:endParaRPr/>
          </a:p>
          <a:p>
            <a:pPr indent="0" lvl="0" marL="0" rtl="0" algn="l">
              <a:spcBef>
                <a:spcPts val="640"/>
              </a:spcBef>
              <a:spcAft>
                <a:spcPts val="0"/>
              </a:spcAft>
              <a:buNone/>
            </a:pPr>
            <a:r>
              <a:t/>
            </a:r>
            <a:endParaRPr/>
          </a:p>
          <a:p>
            <a:pPr indent="-342900" lvl="0" marL="342900" rtl="0" algn="l">
              <a:spcBef>
                <a:spcPts val="640"/>
              </a:spcBef>
              <a:spcAft>
                <a:spcPts val="0"/>
              </a:spcAft>
              <a:buClr>
                <a:schemeClr val="dk1"/>
              </a:buClr>
              <a:buSzPts val="3200"/>
              <a:buChar char="•"/>
            </a:pPr>
            <a:r>
              <a:rPr lang="en-US" u="sng">
                <a:solidFill>
                  <a:schemeClr val="hlink"/>
                </a:solidFill>
                <a:hlinkClick r:id="rId5"/>
              </a:rPr>
              <a:t>http://www.nytimes.com/upshot/</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Multidimensional/Unidimensional	</a:t>
            </a:r>
            <a:endParaRPr/>
          </a:p>
        </p:txBody>
      </p:sp>
      <p:sp>
        <p:nvSpPr>
          <p:cNvPr id="129" name="Google Shape;129;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Measures two slightly different things:</a:t>
            </a:r>
            <a:endParaRPr/>
          </a:p>
          <a:p>
            <a:pPr indent="-285750" lvl="1" marL="742950" rtl="0" algn="l">
              <a:spcBef>
                <a:spcPts val="560"/>
              </a:spcBef>
              <a:spcAft>
                <a:spcPts val="0"/>
              </a:spcAft>
              <a:buClr>
                <a:schemeClr val="dk1"/>
              </a:buClr>
              <a:buSzPts val="2800"/>
              <a:buChar char="–"/>
            </a:pPr>
            <a:r>
              <a:rPr lang="en-US"/>
              <a:t>How many layers (types of data) are represented simultaneously in a single visualization.</a:t>
            </a:r>
            <a:endParaRPr/>
          </a:p>
          <a:p>
            <a:pPr indent="-285750" lvl="1" marL="742950" rtl="0" algn="l">
              <a:spcBef>
                <a:spcPts val="560"/>
              </a:spcBef>
              <a:spcAft>
                <a:spcPts val="0"/>
              </a:spcAft>
              <a:buClr>
                <a:schemeClr val="dk1"/>
              </a:buClr>
              <a:buSzPts val="2800"/>
              <a:buChar char="–"/>
            </a:pPr>
            <a:r>
              <a:rPr lang="en-US"/>
              <a:t>In how many ways each type data can be explored.</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8b95726c5d_1_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Multidimensional/Unidimensional	</a:t>
            </a:r>
            <a:endParaRPr/>
          </a:p>
        </p:txBody>
      </p:sp>
      <p:pic>
        <p:nvPicPr>
          <p:cNvPr id="136" name="Google Shape;136;g28b95726c5d_1_0"/>
          <p:cNvPicPr preferRelativeResize="0"/>
          <p:nvPr/>
        </p:nvPicPr>
        <p:blipFill>
          <a:blip r:embed="rId3">
            <a:alphaModFix/>
          </a:blip>
          <a:stretch>
            <a:fillRect/>
          </a:stretch>
        </p:blipFill>
        <p:spPr>
          <a:xfrm>
            <a:off x="680300" y="1319638"/>
            <a:ext cx="7783393" cy="5135561"/>
          </a:xfrm>
          <a:prstGeom prst="rect">
            <a:avLst/>
          </a:prstGeom>
          <a:noFill/>
          <a:ln>
            <a:noFill/>
          </a:ln>
        </p:spPr>
      </p:pic>
      <p:sp>
        <p:nvSpPr>
          <p:cNvPr id="137" name="Google Shape;137;g28b95726c5d_1_0"/>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Graph from Alberto Cairo, The functional art, </a:t>
            </a:r>
            <a:r>
              <a:rPr lang="en-US" u="sng">
                <a:solidFill>
                  <a:schemeClr val="hlink"/>
                </a:solidFill>
                <a:latin typeface="Calibri"/>
                <a:ea typeface="Calibri"/>
                <a:cs typeface="Calibri"/>
                <a:sym typeface="Calibri"/>
                <a:hlinkClick r:id="rId4"/>
              </a:rPr>
              <a:t>Figure 3.1</a:t>
            </a:r>
            <a:r>
              <a:rPr lang="en-US">
                <a:latin typeface="Calibri"/>
                <a:ea typeface="Calibri"/>
                <a:cs typeface="Calibri"/>
                <a:sym typeface="Calibri"/>
              </a:rPr>
              <a:t>.</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Multidimensional/Unidimensional	</a:t>
            </a:r>
            <a:endParaRPr/>
          </a:p>
        </p:txBody>
      </p:sp>
      <p:sp>
        <p:nvSpPr>
          <p:cNvPr id="143" name="Google Shape;143;p5"/>
          <p:cNvSpPr txBox="1"/>
          <p:nvPr>
            <p:ph idx="2" type="body"/>
          </p:nvPr>
        </p:nvSpPr>
        <p:spPr>
          <a:xfrm>
            <a:off x="566476" y="1600200"/>
            <a:ext cx="8229600" cy="45261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3200"/>
              <a:t>Multidimensional:</a:t>
            </a:r>
            <a:endParaRPr sz="3200"/>
          </a:p>
          <a:p>
            <a:pPr indent="0" lvl="0" marL="342900" rtl="0" algn="l">
              <a:spcBef>
                <a:spcPts val="0"/>
              </a:spcBef>
              <a:spcAft>
                <a:spcPts val="0"/>
              </a:spcAft>
              <a:buNone/>
            </a:pPr>
            <a:r>
              <a:t/>
            </a:r>
            <a:endParaRPr sz="3200"/>
          </a:p>
          <a:p>
            <a:pPr indent="-368300" lvl="0" marL="342900" rtl="0" algn="l">
              <a:spcBef>
                <a:spcPts val="0"/>
              </a:spcBef>
              <a:spcAft>
                <a:spcPts val="0"/>
              </a:spcAft>
              <a:buClr>
                <a:schemeClr val="dk1"/>
              </a:buClr>
              <a:buSzPts val="3200"/>
              <a:buChar char="•"/>
            </a:pPr>
            <a:r>
              <a:rPr lang="en-US" sz="3200"/>
              <a:t>R</a:t>
            </a:r>
            <a:r>
              <a:rPr lang="en-US" sz="3200"/>
              <a:t>eaders can dig deeply into the data.</a:t>
            </a:r>
            <a:endParaRPr sz="3200"/>
          </a:p>
          <a:p>
            <a:pPr indent="-368300" lvl="0" marL="342900" rtl="0" algn="l">
              <a:spcBef>
                <a:spcPts val="0"/>
              </a:spcBef>
              <a:spcAft>
                <a:spcPts val="0"/>
              </a:spcAft>
              <a:buClr>
                <a:schemeClr val="dk1"/>
              </a:buClr>
              <a:buSzPts val="3200"/>
              <a:buChar char="•"/>
            </a:pPr>
            <a:r>
              <a:rPr lang="en-US" sz="3200"/>
              <a:t>The same data can be seen in different ways.</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rPr lang="en-US" sz="3200"/>
              <a:t>Critics:</a:t>
            </a:r>
            <a:endParaRPr sz="3200"/>
          </a:p>
          <a:p>
            <a:pPr indent="-431800" lvl="0" marL="457200" rtl="0" algn="l">
              <a:spcBef>
                <a:spcPts val="0"/>
              </a:spcBef>
              <a:spcAft>
                <a:spcPts val="0"/>
              </a:spcAft>
              <a:buSzPts val="3200"/>
              <a:buChar char="•"/>
            </a:pPr>
            <a:r>
              <a:rPr lang="en-US" sz="3200"/>
              <a:t>Too complex, abstract, dense.</a:t>
            </a:r>
            <a:endParaRPr sz="3200"/>
          </a:p>
          <a:p>
            <a:pPr indent="-431800" lvl="0" marL="457200" rtl="0" algn="l">
              <a:spcBef>
                <a:spcPts val="0"/>
              </a:spcBef>
              <a:spcAft>
                <a:spcPts val="0"/>
              </a:spcAft>
              <a:buSzPts val="3200"/>
              <a:buChar char="•"/>
            </a:pPr>
            <a:r>
              <a:rPr lang="en-US" sz="3200"/>
              <a:t>Far from the aesthetics expected by the readers.</a:t>
            </a:r>
            <a:endParaRPr sz="3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8b95726c5d_1_9"/>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en-US"/>
              <a:t>Multidimensional/Unidimensional	</a:t>
            </a:r>
            <a:endParaRPr/>
          </a:p>
        </p:txBody>
      </p:sp>
      <p:pic>
        <p:nvPicPr>
          <p:cNvPr id="150" name="Google Shape;150;g28b95726c5d_1_9"/>
          <p:cNvPicPr preferRelativeResize="0"/>
          <p:nvPr/>
        </p:nvPicPr>
        <p:blipFill>
          <a:blip r:embed="rId3">
            <a:alphaModFix/>
          </a:blip>
          <a:stretch>
            <a:fillRect/>
          </a:stretch>
        </p:blipFill>
        <p:spPr>
          <a:xfrm>
            <a:off x="2803625" y="1305738"/>
            <a:ext cx="3536756" cy="5135563"/>
          </a:xfrm>
          <a:prstGeom prst="rect">
            <a:avLst/>
          </a:prstGeom>
          <a:noFill/>
          <a:ln>
            <a:noFill/>
          </a:ln>
        </p:spPr>
      </p:pic>
      <p:sp>
        <p:nvSpPr>
          <p:cNvPr id="151" name="Google Shape;151;g28b95726c5d_1_9"/>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Graph from Alberto Cairo, The functional art, </a:t>
            </a:r>
            <a:r>
              <a:rPr lang="en-US" u="sng">
                <a:solidFill>
                  <a:schemeClr val="hlink"/>
                </a:solidFill>
                <a:latin typeface="Calibri"/>
                <a:ea typeface="Calibri"/>
                <a:cs typeface="Calibri"/>
                <a:sym typeface="Calibri"/>
                <a:hlinkClick r:id="rId4"/>
              </a:rPr>
              <a:t>Figure 3.5</a:t>
            </a:r>
            <a:r>
              <a:rPr lang="en-US">
                <a:latin typeface="Calibri"/>
                <a:ea typeface="Calibri"/>
                <a:cs typeface="Calibri"/>
                <a:sym typeface="Calibri"/>
              </a:rPr>
              <a:t>.</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8b95726c5d_1_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Multidimensional/Unidimensional	</a:t>
            </a:r>
            <a:endParaRPr/>
          </a:p>
        </p:txBody>
      </p:sp>
      <p:sp>
        <p:nvSpPr>
          <p:cNvPr id="157" name="Google Shape;157;g28b95726c5d_1_16"/>
          <p:cNvSpPr txBox="1"/>
          <p:nvPr>
            <p:ph idx="2" type="body"/>
          </p:nvPr>
        </p:nvSpPr>
        <p:spPr>
          <a:xfrm>
            <a:off x="566476" y="1600200"/>
            <a:ext cx="8229600" cy="45261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3200"/>
              <a:t>Multidimensional:</a:t>
            </a:r>
            <a:endParaRPr sz="3200"/>
          </a:p>
          <a:p>
            <a:pPr indent="0" lvl="0" marL="342900" rtl="0" algn="l">
              <a:spcBef>
                <a:spcPts val="0"/>
              </a:spcBef>
              <a:spcAft>
                <a:spcPts val="0"/>
              </a:spcAft>
              <a:buNone/>
            </a:pPr>
            <a:r>
              <a:t/>
            </a:r>
            <a:endParaRPr sz="3200"/>
          </a:p>
          <a:p>
            <a:pPr indent="-368300" lvl="0" marL="342900" rtl="0" algn="l">
              <a:spcBef>
                <a:spcPts val="0"/>
              </a:spcBef>
              <a:spcAft>
                <a:spcPts val="0"/>
              </a:spcAft>
              <a:buClr>
                <a:schemeClr val="dk1"/>
              </a:buClr>
              <a:buSzPts val="3200"/>
              <a:buChar char="•"/>
            </a:pPr>
            <a:r>
              <a:rPr lang="en-US" sz="3200"/>
              <a:t>Popular vote represented by:</a:t>
            </a:r>
            <a:endParaRPr sz="3200"/>
          </a:p>
          <a:p>
            <a:pPr indent="-336550" lvl="1" marL="742950" rtl="0" algn="l">
              <a:spcBef>
                <a:spcPts val="0"/>
              </a:spcBef>
              <a:spcAft>
                <a:spcPts val="0"/>
              </a:spcAft>
              <a:buSzPts val="3200"/>
              <a:buChar char="–"/>
            </a:pPr>
            <a:r>
              <a:rPr lang="en-US" sz="3200"/>
              <a:t>county,</a:t>
            </a:r>
            <a:endParaRPr sz="3200"/>
          </a:p>
          <a:p>
            <a:pPr indent="-336550" lvl="1" marL="742950" rtl="0" algn="l">
              <a:spcBef>
                <a:spcPts val="0"/>
              </a:spcBef>
              <a:spcAft>
                <a:spcPts val="0"/>
              </a:spcAft>
              <a:buSzPts val="3200"/>
              <a:buChar char="–"/>
            </a:pPr>
            <a:r>
              <a:rPr lang="en-US" sz="3200"/>
              <a:t>population density.</a:t>
            </a:r>
            <a:endParaRPr sz="3200"/>
          </a:p>
          <a:p>
            <a:pPr indent="0" lvl="0" marL="0" rtl="0" algn="l">
              <a:spcBef>
                <a:spcPts val="0"/>
              </a:spcBef>
              <a:spcAft>
                <a:spcPts val="0"/>
              </a:spcAft>
              <a:buNone/>
            </a:pPr>
            <a:r>
              <a:t/>
            </a:r>
            <a:endParaRPr sz="3200"/>
          </a:p>
          <a:p>
            <a:pPr indent="-431800" lvl="0" marL="457200" rtl="0" algn="l">
              <a:spcBef>
                <a:spcPts val="0"/>
              </a:spcBef>
              <a:spcAft>
                <a:spcPts val="0"/>
              </a:spcAft>
              <a:buSzPts val="3200"/>
              <a:buChar char="•"/>
            </a:pPr>
            <a:r>
              <a:rPr lang="en-US" sz="3200"/>
              <a:t>Vote by state represented by:</a:t>
            </a:r>
            <a:endParaRPr sz="3200"/>
          </a:p>
          <a:p>
            <a:pPr indent="-431800" lvl="1" marL="914400" rtl="0" algn="l">
              <a:spcBef>
                <a:spcPts val="0"/>
              </a:spcBef>
              <a:spcAft>
                <a:spcPts val="0"/>
              </a:spcAft>
              <a:buSzPts val="3200"/>
              <a:buChar char="–"/>
            </a:pPr>
            <a:r>
              <a:rPr lang="en-US" sz="3200"/>
              <a:t>a choropleth map,</a:t>
            </a:r>
            <a:endParaRPr sz="3200"/>
          </a:p>
          <a:p>
            <a:pPr indent="-431800" lvl="1" marL="914400" rtl="0" algn="l">
              <a:spcBef>
                <a:spcPts val="0"/>
              </a:spcBef>
              <a:spcAft>
                <a:spcPts val="0"/>
              </a:spcAft>
              <a:buSzPts val="3200"/>
              <a:buChar char="–"/>
            </a:pPr>
            <a:r>
              <a:rPr lang="en-US" sz="3200"/>
              <a:t>a cartogram.</a:t>
            </a:r>
            <a:endParaRPr sz="3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Multidimensional/Unidimensional	</a:t>
            </a:r>
            <a:endParaRPr/>
          </a:p>
        </p:txBody>
      </p:sp>
      <p:pic>
        <p:nvPicPr>
          <p:cNvPr id="163" name="Google Shape;163;p6"/>
          <p:cNvPicPr preferRelativeResize="0"/>
          <p:nvPr/>
        </p:nvPicPr>
        <p:blipFill>
          <a:blip r:embed="rId3">
            <a:alphaModFix/>
          </a:blip>
          <a:stretch>
            <a:fillRect/>
          </a:stretch>
        </p:blipFill>
        <p:spPr>
          <a:xfrm>
            <a:off x="152400" y="1570038"/>
            <a:ext cx="8839200" cy="4315528"/>
          </a:xfrm>
          <a:prstGeom prst="rect">
            <a:avLst/>
          </a:prstGeom>
          <a:noFill/>
          <a:ln>
            <a:noFill/>
          </a:ln>
        </p:spPr>
      </p:pic>
      <p:sp>
        <p:nvSpPr>
          <p:cNvPr id="164" name="Google Shape;164;p6"/>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Graph from Alberto Cairo, The functional art, Figure 2.7.</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2013-12-29T16:39:50Z</dcterms:created>
  <dc:creator>Abel Rodriguez</dc:creator>
</cp:coreProperties>
</file>